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2" r:id="rId2"/>
    <p:sldId id="334" r:id="rId3"/>
    <p:sldId id="309" r:id="rId4"/>
    <p:sldId id="312" r:id="rId5"/>
    <p:sldId id="338" r:id="rId6"/>
    <p:sldId id="330" r:id="rId7"/>
    <p:sldId id="314" r:id="rId8"/>
    <p:sldId id="300" r:id="rId9"/>
    <p:sldId id="301" r:id="rId10"/>
    <p:sldId id="293" r:id="rId11"/>
    <p:sldId id="320" r:id="rId12"/>
    <p:sldId id="295" r:id="rId13"/>
    <p:sldId id="327" r:id="rId14"/>
    <p:sldId id="316" r:id="rId15"/>
    <p:sldId id="339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001736"/>
    <a:srgbClr val="0F2741"/>
    <a:srgbClr val="003374"/>
    <a:srgbClr val="FF99FF"/>
    <a:srgbClr val="173A8D"/>
    <a:srgbClr val="F1F1F1"/>
    <a:srgbClr val="3A5896"/>
    <a:srgbClr val="129481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05508-82A4-41A8-8A85-9C3EE341CFB8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63423E-EA1B-433D-9C33-9F2AD03FA7D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A2305-A054-481F-AF62-C1EEACB67660}" type="par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2C31F-5DC2-47F5-B14C-FFAEDE260F9E}" type="sib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3CAA1-A6EF-4D35-9608-83F34C83EED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претендующие </a:t>
          </a:r>
          <a:b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аттестат особого образца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D9663-A746-46D9-9728-726905C77B68}" type="par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D6287-4AD0-4FF6-AD25-909C62CE62D0}" type="sib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A6C8F-7739-402A-A69A-B228825F359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677F4-A391-4019-A8E9-01160081EE73}" type="parTrans" cxnId="{F728CA35-AB6C-4C62-AB82-01ABE5CD0FE3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41589-38CE-4C16-9CFD-C9E23F1F6728}" type="sibTrans" cxnId="{F728CA35-AB6C-4C62-AB82-01ABE5CD0FE3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F2341-6EC9-4778-8EB7-FAA1B14D886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в форме семейного образования, самообразование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EC941-D314-422A-9297-BF9F539D7ABF}" type="parTrans" cxnId="{BDCC9F40-EB88-49F7-9D6B-24770B3F0247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210B8-64E8-457D-B6E3-5F033B948A01}" type="sibTrans" cxnId="{BDCC9F40-EB88-49F7-9D6B-24770B3F0247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A7BF6-3439-4806-993B-930D816838F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E0431-2260-4F13-8394-2F5FC6EC6420}" type="par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9DB95-782D-4E05-B7B6-9D03100DFE80}" type="sib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3C504-71BD-4061-9A5D-08EF194B784F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</a:t>
          </a:r>
          <a:b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ускоренному курсу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882F7-71AF-4329-AF42-2090F5D7CAEE}" type="par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E8AF3-C537-4551-BD07-899C07EC340B}" type="sib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797A4-850C-473D-AE0B-169A03CBC5DC}" type="pres">
      <dgm:prSet presAssocID="{47905508-82A4-41A8-8A85-9C3EE341C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279B5-D527-4039-9FE2-2C1BF6006302}" type="pres">
      <dgm:prSet presAssocID="{3963423E-EA1B-433D-9C33-9F2AD03FA7D0}" presName="composite" presStyleCnt="0"/>
      <dgm:spPr/>
    </dgm:pt>
    <dgm:pt modelId="{108A667F-B31C-4642-94CC-27C706912DEB}" type="pres">
      <dgm:prSet presAssocID="{3963423E-EA1B-433D-9C33-9F2AD03FA7D0}" presName="parentText" presStyleLbl="alignNode1" presStyleIdx="0" presStyleCnt="3" custLinFactNeighborX="943" custLinFactNeighborY="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9C03-1BFF-4A1D-B287-2435C1DCCA51}" type="pres">
      <dgm:prSet presAssocID="{3963423E-EA1B-433D-9C33-9F2AD03FA7D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A2E0-9168-4A1E-A162-B50F2DDA174E}" type="pres">
      <dgm:prSet presAssocID="{9B82C31F-5DC2-47F5-B14C-FFAEDE260F9E}" presName="sp" presStyleCnt="0"/>
      <dgm:spPr/>
    </dgm:pt>
    <dgm:pt modelId="{229B71EF-FB2C-4485-A9D3-DBB208E9F5C1}" type="pres">
      <dgm:prSet presAssocID="{6A0A6C8F-7739-402A-A69A-B228825F3599}" presName="composite" presStyleCnt="0"/>
      <dgm:spPr/>
    </dgm:pt>
    <dgm:pt modelId="{B56C1769-E67A-4925-A26F-2D9AABE03414}" type="pres">
      <dgm:prSet presAssocID="{6A0A6C8F-7739-402A-A69A-B228825F35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C50C-114D-4524-AF2C-1CD72E0C78C9}" type="pres">
      <dgm:prSet presAssocID="{6A0A6C8F-7739-402A-A69A-B228825F35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D7FB-E778-4585-9E1C-FC5B7BE517E4}" type="pres">
      <dgm:prSet presAssocID="{C0F41589-38CE-4C16-9CFD-C9E23F1F6728}" presName="sp" presStyleCnt="0"/>
      <dgm:spPr/>
    </dgm:pt>
    <dgm:pt modelId="{C1C524C3-378D-48DE-8BCB-07246132A793}" type="pres">
      <dgm:prSet presAssocID="{E91A7BF6-3439-4806-993B-930D816838F6}" presName="composite" presStyleCnt="0"/>
      <dgm:spPr/>
    </dgm:pt>
    <dgm:pt modelId="{6C7BDEEE-2E0F-4702-B7F1-49EF68411B00}" type="pres">
      <dgm:prSet presAssocID="{E91A7BF6-3439-4806-993B-930D816838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D4E78-0CB8-42DB-BF6C-A8CDD51EA5BD}" type="pres">
      <dgm:prSet presAssocID="{E91A7BF6-3439-4806-993B-930D816838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06869-4172-4B46-A0D5-F5ED1DE6E0BD}" type="presOf" srcId="{A5A3CAA1-A6EF-4D35-9608-83F34C83EEDC}" destId="{2DE69C03-1BFF-4A1D-B287-2435C1DCCA51}" srcOrd="0" destOrd="0" presId="urn:microsoft.com/office/officeart/2005/8/layout/chevron2"/>
    <dgm:cxn modelId="{C46DEA36-EBFE-4253-B870-2E51451B262B}" srcId="{47905508-82A4-41A8-8A85-9C3EE341CFB8}" destId="{3963423E-EA1B-433D-9C33-9F2AD03FA7D0}" srcOrd="0" destOrd="0" parTransId="{B89A2305-A054-481F-AF62-C1EEACB67660}" sibTransId="{9B82C31F-5DC2-47F5-B14C-FFAEDE260F9E}"/>
    <dgm:cxn modelId="{996EB173-4FDD-408C-8A36-686855E1AC4D}" srcId="{3963423E-EA1B-433D-9C33-9F2AD03FA7D0}" destId="{A5A3CAA1-A6EF-4D35-9608-83F34C83EEDC}" srcOrd="0" destOrd="0" parTransId="{57DD9663-A746-46D9-9728-726905C77B68}" sibTransId="{DDED6287-4AD0-4FF6-AD25-909C62CE62D0}"/>
    <dgm:cxn modelId="{6CDE47DC-D9F0-4E3B-ACA5-8F8C635ACF7E}" type="presOf" srcId="{47905508-82A4-41A8-8A85-9C3EE341CFB8}" destId="{28D797A4-850C-473D-AE0B-169A03CBC5DC}" srcOrd="0" destOrd="0" presId="urn:microsoft.com/office/officeart/2005/8/layout/chevron2"/>
    <dgm:cxn modelId="{612B25E4-70D2-4B59-8367-EA25C0E42275}" type="presOf" srcId="{E91A7BF6-3439-4806-993B-930D816838F6}" destId="{6C7BDEEE-2E0F-4702-B7F1-49EF68411B00}" srcOrd="0" destOrd="0" presId="urn:microsoft.com/office/officeart/2005/8/layout/chevron2"/>
    <dgm:cxn modelId="{F728CA35-AB6C-4C62-AB82-01ABE5CD0FE3}" srcId="{47905508-82A4-41A8-8A85-9C3EE341CFB8}" destId="{6A0A6C8F-7739-402A-A69A-B228825F3599}" srcOrd="1" destOrd="0" parTransId="{8A1677F4-A391-4019-A8E9-01160081EE73}" sibTransId="{C0F41589-38CE-4C16-9CFD-C9E23F1F6728}"/>
    <dgm:cxn modelId="{58B96517-52D3-453F-B31C-7C6539990535}" type="presOf" srcId="{3963423E-EA1B-433D-9C33-9F2AD03FA7D0}" destId="{108A667F-B31C-4642-94CC-27C706912DEB}" srcOrd="0" destOrd="0" presId="urn:microsoft.com/office/officeart/2005/8/layout/chevron2"/>
    <dgm:cxn modelId="{C578E780-47A0-4D6B-AAAE-20624F08EECD}" srcId="{47905508-82A4-41A8-8A85-9C3EE341CFB8}" destId="{E91A7BF6-3439-4806-993B-930D816838F6}" srcOrd="2" destOrd="0" parTransId="{A34E0431-2260-4F13-8394-2F5FC6EC6420}" sibTransId="{1379DB95-782D-4E05-B7B6-9D03100DFE80}"/>
    <dgm:cxn modelId="{FAEE7875-3B89-4240-9660-EE7BD155582D}" type="presOf" srcId="{6A0A6C8F-7739-402A-A69A-B228825F3599}" destId="{B56C1769-E67A-4925-A26F-2D9AABE03414}" srcOrd="0" destOrd="0" presId="urn:microsoft.com/office/officeart/2005/8/layout/chevron2"/>
    <dgm:cxn modelId="{D72A9FBA-8EE1-4883-AFF2-8EAE36747350}" type="presOf" srcId="{F33F2341-6EC9-4778-8EB7-FAA1B14D8861}" destId="{6729C50C-114D-4524-AF2C-1CD72E0C78C9}" srcOrd="0" destOrd="0" presId="urn:microsoft.com/office/officeart/2005/8/layout/chevron2"/>
    <dgm:cxn modelId="{BDCC9F40-EB88-49F7-9D6B-24770B3F0247}" srcId="{6A0A6C8F-7739-402A-A69A-B228825F3599}" destId="{F33F2341-6EC9-4778-8EB7-FAA1B14D8861}" srcOrd="0" destOrd="0" parTransId="{137EC941-D314-422A-9297-BF9F539D7ABF}" sibTransId="{35E210B8-64E8-457D-B6E3-5F033B948A01}"/>
    <dgm:cxn modelId="{77B65E96-BA6A-4F66-A331-14CE41F6D236}" srcId="{E91A7BF6-3439-4806-993B-930D816838F6}" destId="{54B3C504-71BD-4061-9A5D-08EF194B784F}" srcOrd="0" destOrd="0" parTransId="{BF7882F7-71AF-4329-AF42-2090F5D7CAEE}" sibTransId="{DCCE8AF3-C537-4551-BD07-899C07EC340B}"/>
    <dgm:cxn modelId="{89674604-57C6-46E3-903E-26D1E0383AC7}" type="presOf" srcId="{54B3C504-71BD-4061-9A5D-08EF194B784F}" destId="{6C0D4E78-0CB8-42DB-BF6C-A8CDD51EA5BD}" srcOrd="0" destOrd="0" presId="urn:microsoft.com/office/officeart/2005/8/layout/chevron2"/>
    <dgm:cxn modelId="{63637261-8D2C-49B8-8D14-AFF1BE4FDF8D}" type="presParOf" srcId="{28D797A4-850C-473D-AE0B-169A03CBC5DC}" destId="{5A4279B5-D527-4039-9FE2-2C1BF6006302}" srcOrd="0" destOrd="0" presId="urn:microsoft.com/office/officeart/2005/8/layout/chevron2"/>
    <dgm:cxn modelId="{1560693E-58AD-4047-B3D7-E919FE2E0447}" type="presParOf" srcId="{5A4279B5-D527-4039-9FE2-2C1BF6006302}" destId="{108A667F-B31C-4642-94CC-27C706912DEB}" srcOrd="0" destOrd="0" presId="urn:microsoft.com/office/officeart/2005/8/layout/chevron2"/>
    <dgm:cxn modelId="{D42F8AA1-61F7-487F-BC4E-E1A2D3A3A5AA}" type="presParOf" srcId="{5A4279B5-D527-4039-9FE2-2C1BF6006302}" destId="{2DE69C03-1BFF-4A1D-B287-2435C1DCCA51}" srcOrd="1" destOrd="0" presId="urn:microsoft.com/office/officeart/2005/8/layout/chevron2"/>
    <dgm:cxn modelId="{5F3EEE8D-DDDE-41CA-9ADE-0544F82559AF}" type="presParOf" srcId="{28D797A4-850C-473D-AE0B-169A03CBC5DC}" destId="{6E3EA2E0-9168-4A1E-A162-B50F2DDA174E}" srcOrd="1" destOrd="0" presId="urn:microsoft.com/office/officeart/2005/8/layout/chevron2"/>
    <dgm:cxn modelId="{53664F4A-A69B-427A-9AB7-04788096AA51}" type="presParOf" srcId="{28D797A4-850C-473D-AE0B-169A03CBC5DC}" destId="{229B71EF-FB2C-4485-A9D3-DBB208E9F5C1}" srcOrd="2" destOrd="0" presId="urn:microsoft.com/office/officeart/2005/8/layout/chevron2"/>
    <dgm:cxn modelId="{2B1D3DAE-580E-45BA-B624-A1F65EF5F7F4}" type="presParOf" srcId="{229B71EF-FB2C-4485-A9D3-DBB208E9F5C1}" destId="{B56C1769-E67A-4925-A26F-2D9AABE03414}" srcOrd="0" destOrd="0" presId="urn:microsoft.com/office/officeart/2005/8/layout/chevron2"/>
    <dgm:cxn modelId="{60CC88A3-4CB6-4B20-ACCF-AB67A456B580}" type="presParOf" srcId="{229B71EF-FB2C-4485-A9D3-DBB208E9F5C1}" destId="{6729C50C-114D-4524-AF2C-1CD72E0C78C9}" srcOrd="1" destOrd="0" presId="urn:microsoft.com/office/officeart/2005/8/layout/chevron2"/>
    <dgm:cxn modelId="{203C4A59-02C6-4578-ACE9-4F289A827814}" type="presParOf" srcId="{28D797A4-850C-473D-AE0B-169A03CBC5DC}" destId="{C708D7FB-E778-4585-9E1C-FC5B7BE517E4}" srcOrd="3" destOrd="0" presId="urn:microsoft.com/office/officeart/2005/8/layout/chevron2"/>
    <dgm:cxn modelId="{9F426F21-EB90-43A3-9042-EFB093EA421C}" type="presParOf" srcId="{28D797A4-850C-473D-AE0B-169A03CBC5DC}" destId="{C1C524C3-378D-48DE-8BCB-07246132A793}" srcOrd="4" destOrd="0" presId="urn:microsoft.com/office/officeart/2005/8/layout/chevron2"/>
    <dgm:cxn modelId="{43BE5A37-4E20-44CB-958C-B82E225400A5}" type="presParOf" srcId="{C1C524C3-378D-48DE-8BCB-07246132A793}" destId="{6C7BDEEE-2E0F-4702-B7F1-49EF68411B00}" srcOrd="0" destOrd="0" presId="urn:microsoft.com/office/officeart/2005/8/layout/chevron2"/>
    <dgm:cxn modelId="{C3BAF5E9-7A8E-43E3-952C-12CB0D4A557B}" type="presParOf" srcId="{C1C524C3-378D-48DE-8BCB-07246132A793}" destId="{6C0D4E78-0CB8-42DB-BF6C-A8CDD51EA5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05508-82A4-41A8-8A85-9C3EE341CFB8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63423E-EA1B-433D-9C33-9F2AD03FA7D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A2305-A054-481F-AF62-C1EEACB67660}" type="par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2C31F-5DC2-47F5-B14C-FFAEDE260F9E}" type="sibTrans" cxnId="{C46DEA36-EBFE-4253-B870-2E51451B262B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3CAA1-A6EF-4D35-9608-83F34C83EED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ЕГЭ-туристы (обучающиеся 11-го класса, переехавшие в другой субъект РФ)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D9663-A746-46D9-9728-726905C77B68}" type="par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D6287-4AD0-4FF6-AD25-909C62CE62D0}" type="sibTrans" cxnId="{996EB173-4FDD-408C-8A36-686855E1AC4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A7BF6-3439-4806-993B-930D816838F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E0431-2260-4F13-8394-2F5FC6EC6420}" type="par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9DB95-782D-4E05-B7B6-9D03100DFE80}" type="sibTrans" cxnId="{C578E780-47A0-4D6B-AAAE-20624F08EECD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3C504-71BD-4061-9A5D-08EF194B784F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сменившие образовательную организацию после написания итогового сочинения (изложения)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882F7-71AF-4329-AF42-2090F5D7CAEE}" type="par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E8AF3-C537-4551-BD07-899C07EC340B}" type="sibTrans" cxnId="{77B65E96-BA6A-4F66-A331-14CE41F6D236}">
      <dgm:prSet/>
      <dgm:spPr/>
      <dgm:t>
        <a:bodyPr/>
        <a:lstStyle/>
        <a:p>
          <a:endParaRPr lang="ru-RU" sz="10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797A4-850C-473D-AE0B-169A03CBC5DC}" type="pres">
      <dgm:prSet presAssocID="{47905508-82A4-41A8-8A85-9C3EE341C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279B5-D527-4039-9FE2-2C1BF6006302}" type="pres">
      <dgm:prSet presAssocID="{3963423E-EA1B-433D-9C33-9F2AD03FA7D0}" presName="composite" presStyleCnt="0"/>
      <dgm:spPr/>
    </dgm:pt>
    <dgm:pt modelId="{108A667F-B31C-4642-94CC-27C706912DEB}" type="pres">
      <dgm:prSet presAssocID="{3963423E-EA1B-433D-9C33-9F2AD03FA7D0}" presName="parentText" presStyleLbl="alignNode1" presStyleIdx="0" presStyleCnt="2" custLinFactNeighborX="-1576" custLinFactNeighborY="-2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9C03-1BFF-4A1D-B287-2435C1DCCA51}" type="pres">
      <dgm:prSet presAssocID="{3963423E-EA1B-433D-9C33-9F2AD03FA7D0}" presName="descendantText" presStyleLbl="alignAcc1" presStyleIdx="0" presStyleCnt="2" custScaleY="102543" custLinFactNeighborY="-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A2E0-9168-4A1E-A162-B50F2DDA174E}" type="pres">
      <dgm:prSet presAssocID="{9B82C31F-5DC2-47F5-B14C-FFAEDE260F9E}" presName="sp" presStyleCnt="0"/>
      <dgm:spPr/>
    </dgm:pt>
    <dgm:pt modelId="{C1C524C3-378D-48DE-8BCB-07246132A793}" type="pres">
      <dgm:prSet presAssocID="{E91A7BF6-3439-4806-993B-930D816838F6}" presName="composite" presStyleCnt="0"/>
      <dgm:spPr/>
    </dgm:pt>
    <dgm:pt modelId="{6C7BDEEE-2E0F-4702-B7F1-49EF68411B00}" type="pres">
      <dgm:prSet presAssocID="{E91A7BF6-3439-4806-993B-930D816838F6}" presName="parentText" presStyleLbl="alignNode1" presStyleIdx="1" presStyleCnt="2" custLinFactNeighborY="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D4E78-0CB8-42DB-BF6C-A8CDD51EA5BD}" type="pres">
      <dgm:prSet presAssocID="{E91A7BF6-3439-4806-993B-930D816838F6}" presName="descendantText" presStyleLbl="alignAcc1" presStyleIdx="1" presStyleCnt="2" custScaleY="104564" custLinFactNeighborY="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844F0-3F1A-406E-925B-66BE73770B0B}" type="presOf" srcId="{54B3C504-71BD-4061-9A5D-08EF194B784F}" destId="{6C0D4E78-0CB8-42DB-BF6C-A8CDD51EA5BD}" srcOrd="0" destOrd="0" presId="urn:microsoft.com/office/officeart/2005/8/layout/chevron2"/>
    <dgm:cxn modelId="{3C2129A3-BCCC-45DE-BD8F-F25C32B23221}" type="presOf" srcId="{E91A7BF6-3439-4806-993B-930D816838F6}" destId="{6C7BDEEE-2E0F-4702-B7F1-49EF68411B00}" srcOrd="0" destOrd="0" presId="urn:microsoft.com/office/officeart/2005/8/layout/chevron2"/>
    <dgm:cxn modelId="{E23A3B6C-E475-41ED-981D-BE5FA266A5F1}" type="presOf" srcId="{3963423E-EA1B-433D-9C33-9F2AD03FA7D0}" destId="{108A667F-B31C-4642-94CC-27C706912DEB}" srcOrd="0" destOrd="0" presId="urn:microsoft.com/office/officeart/2005/8/layout/chevron2"/>
    <dgm:cxn modelId="{09C68CC2-A8BE-49F2-BD0E-10CDF130A3EF}" type="presOf" srcId="{A5A3CAA1-A6EF-4D35-9608-83F34C83EEDC}" destId="{2DE69C03-1BFF-4A1D-B287-2435C1DCCA51}" srcOrd="0" destOrd="0" presId="urn:microsoft.com/office/officeart/2005/8/layout/chevron2"/>
    <dgm:cxn modelId="{368072A4-906A-47A5-8377-AC6747A3E196}" type="presOf" srcId="{47905508-82A4-41A8-8A85-9C3EE341CFB8}" destId="{28D797A4-850C-473D-AE0B-169A03CBC5DC}" srcOrd="0" destOrd="0" presId="urn:microsoft.com/office/officeart/2005/8/layout/chevron2"/>
    <dgm:cxn modelId="{C46DEA36-EBFE-4253-B870-2E51451B262B}" srcId="{47905508-82A4-41A8-8A85-9C3EE341CFB8}" destId="{3963423E-EA1B-433D-9C33-9F2AD03FA7D0}" srcOrd="0" destOrd="0" parTransId="{B89A2305-A054-481F-AF62-C1EEACB67660}" sibTransId="{9B82C31F-5DC2-47F5-B14C-FFAEDE260F9E}"/>
    <dgm:cxn modelId="{996EB173-4FDD-408C-8A36-686855E1AC4D}" srcId="{3963423E-EA1B-433D-9C33-9F2AD03FA7D0}" destId="{A5A3CAA1-A6EF-4D35-9608-83F34C83EEDC}" srcOrd="0" destOrd="0" parTransId="{57DD9663-A746-46D9-9728-726905C77B68}" sibTransId="{DDED6287-4AD0-4FF6-AD25-909C62CE62D0}"/>
    <dgm:cxn modelId="{C578E780-47A0-4D6B-AAAE-20624F08EECD}" srcId="{47905508-82A4-41A8-8A85-9C3EE341CFB8}" destId="{E91A7BF6-3439-4806-993B-930D816838F6}" srcOrd="1" destOrd="0" parTransId="{A34E0431-2260-4F13-8394-2F5FC6EC6420}" sibTransId="{1379DB95-782D-4E05-B7B6-9D03100DFE80}"/>
    <dgm:cxn modelId="{77B65E96-BA6A-4F66-A331-14CE41F6D236}" srcId="{E91A7BF6-3439-4806-993B-930D816838F6}" destId="{54B3C504-71BD-4061-9A5D-08EF194B784F}" srcOrd="0" destOrd="0" parTransId="{BF7882F7-71AF-4329-AF42-2090F5D7CAEE}" sibTransId="{DCCE8AF3-C537-4551-BD07-899C07EC340B}"/>
    <dgm:cxn modelId="{A11362DF-167F-4B3A-87FD-4EF01DFE0459}" type="presParOf" srcId="{28D797A4-850C-473D-AE0B-169A03CBC5DC}" destId="{5A4279B5-D527-4039-9FE2-2C1BF6006302}" srcOrd="0" destOrd="0" presId="urn:microsoft.com/office/officeart/2005/8/layout/chevron2"/>
    <dgm:cxn modelId="{40846E77-C1CF-4563-9D0D-B68476BB997E}" type="presParOf" srcId="{5A4279B5-D527-4039-9FE2-2C1BF6006302}" destId="{108A667F-B31C-4642-94CC-27C706912DEB}" srcOrd="0" destOrd="0" presId="urn:microsoft.com/office/officeart/2005/8/layout/chevron2"/>
    <dgm:cxn modelId="{8D19642B-1D1F-42FF-B6C8-FA49B2C52CE0}" type="presParOf" srcId="{5A4279B5-D527-4039-9FE2-2C1BF6006302}" destId="{2DE69C03-1BFF-4A1D-B287-2435C1DCCA51}" srcOrd="1" destOrd="0" presId="urn:microsoft.com/office/officeart/2005/8/layout/chevron2"/>
    <dgm:cxn modelId="{D7FD02C4-D2A9-4ED2-82AD-5A2CC161A245}" type="presParOf" srcId="{28D797A4-850C-473D-AE0B-169A03CBC5DC}" destId="{6E3EA2E0-9168-4A1E-A162-B50F2DDA174E}" srcOrd="1" destOrd="0" presId="urn:microsoft.com/office/officeart/2005/8/layout/chevron2"/>
    <dgm:cxn modelId="{24086F4A-E6A2-4B22-8CA9-059853B37DC3}" type="presParOf" srcId="{28D797A4-850C-473D-AE0B-169A03CBC5DC}" destId="{C1C524C3-378D-48DE-8BCB-07246132A793}" srcOrd="2" destOrd="0" presId="urn:microsoft.com/office/officeart/2005/8/layout/chevron2"/>
    <dgm:cxn modelId="{26895CA8-64C2-45CB-A1D3-4BFED8BF4DDF}" type="presParOf" srcId="{C1C524C3-378D-48DE-8BCB-07246132A793}" destId="{6C7BDEEE-2E0F-4702-B7F1-49EF68411B00}" srcOrd="0" destOrd="0" presId="urn:microsoft.com/office/officeart/2005/8/layout/chevron2"/>
    <dgm:cxn modelId="{42D5F84B-4933-4BAF-A2A6-B4FB0A008D79}" type="presParOf" srcId="{C1C524C3-378D-48DE-8BCB-07246132A793}" destId="{6C0D4E78-0CB8-42DB-BF6C-A8CDD51EA5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667F-B31C-4642-94CC-27C706912DEB}">
      <dsp:nvSpPr>
        <dsp:cNvPr id="0" name=""/>
        <dsp:cNvSpPr/>
      </dsp:nvSpPr>
      <dsp:spPr>
        <a:xfrm rot="5400000">
          <a:off x="-211438" y="229404"/>
          <a:ext cx="1474473" cy="10321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734" y="524299"/>
        <a:ext cx="1032131" cy="442342"/>
      </dsp:txXfrm>
    </dsp:sp>
    <dsp:sp modelId="{2DE69C03-1BFF-4A1D-B287-2435C1DCCA51}">
      <dsp:nvSpPr>
        <dsp:cNvPr id="0" name=""/>
        <dsp:cNvSpPr/>
      </dsp:nvSpPr>
      <dsp:spPr>
        <a:xfrm rot="5400000">
          <a:off x="2249433" y="-1217266"/>
          <a:ext cx="958407" cy="3393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претендующие </a:t>
          </a:r>
          <a:b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аттестат особого образца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2131" y="46822"/>
        <a:ext cx="3346226" cy="864835"/>
      </dsp:txXfrm>
    </dsp:sp>
    <dsp:sp modelId="{B56C1769-E67A-4925-A26F-2D9AABE03414}">
      <dsp:nvSpPr>
        <dsp:cNvPr id="0" name=""/>
        <dsp:cNvSpPr/>
      </dsp:nvSpPr>
      <dsp:spPr>
        <a:xfrm rot="5400000">
          <a:off x="-221171" y="1499769"/>
          <a:ext cx="1474473" cy="10321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794664"/>
        <a:ext cx="1032131" cy="442342"/>
      </dsp:txXfrm>
    </dsp:sp>
    <dsp:sp modelId="{6729C50C-114D-4524-AF2C-1CD72E0C78C9}">
      <dsp:nvSpPr>
        <dsp:cNvPr id="0" name=""/>
        <dsp:cNvSpPr/>
      </dsp:nvSpPr>
      <dsp:spPr>
        <a:xfrm rot="5400000">
          <a:off x="2249433" y="61296"/>
          <a:ext cx="958407" cy="3393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в форме семейного образования, самообразование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2131" y="1325384"/>
        <a:ext cx="3346226" cy="864835"/>
      </dsp:txXfrm>
    </dsp:sp>
    <dsp:sp modelId="{6C7BDEEE-2E0F-4702-B7F1-49EF68411B00}">
      <dsp:nvSpPr>
        <dsp:cNvPr id="0" name=""/>
        <dsp:cNvSpPr/>
      </dsp:nvSpPr>
      <dsp:spPr>
        <a:xfrm rot="5400000">
          <a:off x="-221171" y="2778332"/>
          <a:ext cx="1474473" cy="10321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073227"/>
        <a:ext cx="1032131" cy="442342"/>
      </dsp:txXfrm>
    </dsp:sp>
    <dsp:sp modelId="{6C0D4E78-0CB8-42DB-BF6C-A8CDD51EA5BD}">
      <dsp:nvSpPr>
        <dsp:cNvPr id="0" name=""/>
        <dsp:cNvSpPr/>
      </dsp:nvSpPr>
      <dsp:spPr>
        <a:xfrm rot="5400000">
          <a:off x="2249433" y="1339859"/>
          <a:ext cx="958407" cy="339301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освоившие программы среднего общего образования </a:t>
          </a:r>
          <a:b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ускоренному курсу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2131" y="2603947"/>
        <a:ext cx="3346226" cy="864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667F-B31C-4642-94CC-27C706912DEB}">
      <dsp:nvSpPr>
        <dsp:cNvPr id="0" name=""/>
        <dsp:cNvSpPr/>
      </dsp:nvSpPr>
      <dsp:spPr>
        <a:xfrm rot="5400000">
          <a:off x="-232645" y="232645"/>
          <a:ext cx="1550971" cy="108567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542839"/>
        <a:ext cx="1085679" cy="465292"/>
      </dsp:txXfrm>
    </dsp:sp>
    <dsp:sp modelId="{2DE69C03-1BFF-4A1D-B287-2435C1DCCA51}">
      <dsp:nvSpPr>
        <dsp:cNvPr id="0" name=""/>
        <dsp:cNvSpPr/>
      </dsp:nvSpPr>
      <dsp:spPr>
        <a:xfrm rot="5400000">
          <a:off x="2365200" y="-1279520"/>
          <a:ext cx="1033768" cy="359281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ЕГЭ-туристы (обучающиеся 11-го класса, переехавшие в другой субъект РФ)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679" y="50465"/>
        <a:ext cx="3542346" cy="932840"/>
      </dsp:txXfrm>
    </dsp:sp>
    <dsp:sp modelId="{6C7BDEEE-2E0F-4702-B7F1-49EF68411B00}">
      <dsp:nvSpPr>
        <dsp:cNvPr id="0" name=""/>
        <dsp:cNvSpPr/>
      </dsp:nvSpPr>
      <dsp:spPr>
        <a:xfrm rot="5400000">
          <a:off x="-232645" y="1533011"/>
          <a:ext cx="1550971" cy="108567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843205"/>
        <a:ext cx="1085679" cy="465292"/>
      </dsp:txXfrm>
    </dsp:sp>
    <dsp:sp modelId="{6C0D4E78-0CB8-42DB-BF6C-A8CDD51EA5BD}">
      <dsp:nvSpPr>
        <dsp:cNvPr id="0" name=""/>
        <dsp:cNvSpPr/>
      </dsp:nvSpPr>
      <dsp:spPr>
        <a:xfrm rot="5400000">
          <a:off x="2355013" y="28677"/>
          <a:ext cx="1054142" cy="359281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Учащиеся, сменившие образовательную организацию после написания итогового сочинения (изложения)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680" y="1349470"/>
        <a:ext cx="3541351" cy="951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F7F04-B448-4A51-A03A-54A265B0A49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22D38-59B7-4C65-BCAF-0CB8305D4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7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2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2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437" y="1"/>
            <a:ext cx="10280563" cy="11176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000" b="1" cap="none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cap="none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cap="none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cap="none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Повестка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 с учащимися 11-х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общеобразовательных учреждений города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2000" b="1" cap="none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cap="none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lang="ru-RU" altLang="ru-RU" sz="2000" b="1" cap="none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35188" y="3500438"/>
            <a:ext cx="8261350" cy="9366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93A2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38466"/>
              </p:ext>
            </p:extLst>
          </p:nvPr>
        </p:nvGraphicFramePr>
        <p:xfrm>
          <a:off x="549916" y="1221869"/>
          <a:ext cx="11642084" cy="56361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1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8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80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8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ФИО выступающего</a:t>
                      </a:r>
                      <a:endParaRPr lang="ru-RU" sz="180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indent="0" algn="l">
                        <a:buNone/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. Об отдельных вопросах проведения</a:t>
                      </a: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государственной итоговой аттестации </a:t>
                      </a:r>
                      <a:b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образовательным программам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среднего общего образования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Кулназарова Ирина Генриховна</a:t>
                      </a:r>
                      <a:endParaRPr lang="ru-RU" sz="1600" b="1" i="0" baseline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i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 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 образования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департамента образования Администрации города</a:t>
                      </a: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68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сохранить самообладание в период подготовки к государственной итоговой аттестации</a:t>
                      </a:r>
                      <a:endParaRPr lang="ru-RU" sz="1600" b="1" i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baseline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Конарева</a:t>
                      </a:r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Олеся Владимировна,</a:t>
                      </a:r>
                    </a:p>
                    <a:p>
                      <a:pPr algn="ctr"/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эксперт отдела по сопровождению организации психолого-педагогической помощи муниципального казенного учреждения «Центр диагностики и консультирования»</a:t>
                      </a:r>
                    </a:p>
                  </a:txBody>
                  <a:tcPr marL="91436" marR="91436" marT="42942" marB="4294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29734"/>
                  </a:ext>
                </a:extLst>
              </a:tr>
              <a:tr h="1045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поступлении в образовательные организации МВД России </a:t>
                      </a: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Белова Оксана Александровна, капитан полиции, </a:t>
                      </a:r>
                    </a:p>
                    <a:p>
                      <a:pPr algn="ctr"/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старший специалист отделения профессиональной подготовки отдела по работе с личным составом УМВД России по г. Сургуту</a:t>
                      </a:r>
                      <a:endParaRPr lang="ru-RU" sz="1600" b="1" i="0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поступлении в образовательные организации Министерства обороны Российской Федерации</a:t>
                      </a: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Гордеева Ольга Николаевна, специалист военного комиссариата города Сургута и Сургутского района ХМАО – Югры</a:t>
                      </a:r>
                      <a:endParaRPr lang="ru-RU" sz="1600" b="1" i="0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58790"/>
                  </a:ext>
                </a:extLst>
              </a:tr>
              <a:tr h="1185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ru-RU" sz="16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поступлении в образовательные организации ФСИН России</a:t>
                      </a: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Нефедов Константин Олегович, майор внутренней службы, начальник первого отделения по конвоированию </a:t>
                      </a:r>
                      <a:b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ФГУ ОК УФСИН России по ХМАО – Югре</a:t>
                      </a:r>
                    </a:p>
                    <a:p>
                      <a:pPr algn="ctr"/>
                      <a:endParaRPr lang="ru-RU" sz="1600" b="1" i="0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2942" marB="429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244"/>
                  </a:ext>
                </a:extLst>
              </a:tr>
            </a:tbl>
          </a:graphicData>
        </a:graphic>
      </p:graphicFrame>
      <p:pic>
        <p:nvPicPr>
          <p:cNvPr id="6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12" y="0"/>
            <a:ext cx="10354887" cy="109476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Меры, принимаемые в отношении участников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 в случае нарушения Порядка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3869"/>
              </p:ext>
            </p:extLst>
          </p:nvPr>
        </p:nvGraphicFramePr>
        <p:xfrm>
          <a:off x="2496589" y="2568668"/>
          <a:ext cx="9027621" cy="41474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50072">
                  <a:extLst>
                    <a:ext uri="{9D8B030D-6E8A-4147-A177-3AD203B41FA5}">
                      <a16:colId xmlns:a16="http://schemas.microsoft.com/office/drawing/2014/main" val="888385935"/>
                    </a:ext>
                  </a:extLst>
                </a:gridCol>
                <a:gridCol w="6377549">
                  <a:extLst>
                    <a:ext uri="{9D8B030D-6E8A-4147-A177-3AD203B41FA5}">
                      <a16:colId xmlns:a16="http://schemas.microsoft.com/office/drawing/2014/main" val="3312165946"/>
                    </a:ext>
                  </a:extLst>
                </a:gridCol>
              </a:tblGrid>
              <a:tr h="100508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лица, нарушившего Порядок, составляется в штабе ППЭ в зоне видимости камер видеонаблюдения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43248"/>
                  </a:ext>
                </a:extLst>
              </a:tr>
              <a:tr h="100508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бланке регистрации участника ГИА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ставится соответствующая отметка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03560"/>
                  </a:ext>
                </a:extLst>
              </a:tr>
              <a:tr h="121022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направляется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ГЭК для рассмотрения и последующего направления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региональный центр обработки информации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учета при обработке экзаменационных работ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35621"/>
                  </a:ext>
                </a:extLst>
              </a:tr>
              <a:tr h="92634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установлении фактов нарушения Порядка участником ГИА председатель ГЭК принимает решение об аннулировании </a:t>
                      </a:r>
                      <a:b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его результата ГИА по соответствующему учебному предмету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9676"/>
                  </a:ext>
                </a:extLst>
              </a:tr>
            </a:tbl>
          </a:graphicData>
        </a:graphic>
      </p:graphicFrame>
      <p:pic>
        <p:nvPicPr>
          <p:cNvPr id="17" name="Picture 3" descr="C:\Users\косатюк_п\Desktop\Для обучения\Картинки\d-ма-ые-ю-и-конф-икт-изображение-d-на-бе-ой-пре-посы-ке-2981346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0230"/>
          <a:stretch>
            <a:fillRect/>
          </a:stretch>
        </p:blipFill>
        <p:spPr>
          <a:xfrm>
            <a:off x="2981726" y="2610213"/>
            <a:ext cx="2073159" cy="9232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Выноска со стрелкой вниз 19"/>
          <p:cNvSpPr/>
          <p:nvPr/>
        </p:nvSpPr>
        <p:spPr>
          <a:xfrm>
            <a:off x="2496589" y="1167188"/>
            <a:ext cx="9027621" cy="1329053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16094" y="1274147"/>
            <a:ext cx="7375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допустившие нарушение Порядка, </a:t>
            </a: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удаляются с </a:t>
            </a:r>
            <a:r>
              <a:rPr lang="ru-RU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73 Порядка)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6" y="4651809"/>
            <a:ext cx="2073159" cy="10242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12" y="3623895"/>
            <a:ext cx="729099" cy="9290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2" y="3563166"/>
            <a:ext cx="1019380" cy="10193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84" y="5933558"/>
            <a:ext cx="521101" cy="7513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81" y="5932369"/>
            <a:ext cx="552203" cy="7739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6" y="5974251"/>
            <a:ext cx="532398" cy="678384"/>
          </a:xfrm>
          <a:prstGeom prst="rect">
            <a:avLst/>
          </a:prstGeom>
        </p:spPr>
      </p:pic>
      <p:sp>
        <p:nvSpPr>
          <p:cNvPr id="31" name="Умножение 30"/>
          <p:cNvSpPr/>
          <p:nvPr/>
        </p:nvSpPr>
        <p:spPr>
          <a:xfrm>
            <a:off x="3514404" y="5974251"/>
            <a:ext cx="1019380" cy="6783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978" y="1"/>
            <a:ext cx="10704022" cy="13134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«Зоны риска» ЕГЭ на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проведения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определенные Федеральной службой по надзору в сфере образования и науки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предыдущие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7458080"/>
              </p:ext>
            </p:extLst>
          </p:nvPr>
        </p:nvGraphicFramePr>
        <p:xfrm>
          <a:off x="2019994" y="1313413"/>
          <a:ext cx="4425144" cy="403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9956784"/>
              </p:ext>
            </p:extLst>
          </p:nvPr>
        </p:nvGraphicFramePr>
        <p:xfrm>
          <a:off x="7100645" y="1321652"/>
          <a:ext cx="4678490" cy="28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19994" y="5578769"/>
            <a:ext cx="9858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хранения видеозаписи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— до 1 марта года, следующего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годом проведения экзамена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До наступления указанной даты материалы видеозаписи экзамена могут быть использованы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Рособрнадзором, ОИВ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выявления фактов нарушения Порядка</a:t>
            </a:r>
          </a:p>
        </p:txBody>
      </p:sp>
      <p:pic>
        <p:nvPicPr>
          <p:cNvPr id="9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4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387" y="9085"/>
            <a:ext cx="10285614" cy="110851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Меры, принимаемые в отношении участников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 в случае нарушения Порядка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59121"/>
              </p:ext>
            </p:extLst>
          </p:nvPr>
        </p:nvGraphicFramePr>
        <p:xfrm>
          <a:off x="2139142" y="2116909"/>
          <a:ext cx="9581802" cy="46551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49318">
                  <a:extLst>
                    <a:ext uri="{9D8B030D-6E8A-4147-A177-3AD203B41FA5}">
                      <a16:colId xmlns:a16="http://schemas.microsoft.com/office/drawing/2014/main" val="1145509291"/>
                    </a:ext>
                  </a:extLst>
                </a:gridCol>
                <a:gridCol w="1732484">
                  <a:extLst>
                    <a:ext uri="{9D8B030D-6E8A-4147-A177-3AD203B41FA5}">
                      <a16:colId xmlns:a16="http://schemas.microsoft.com/office/drawing/2014/main" val="1460976859"/>
                    </a:ext>
                  </a:extLst>
                </a:gridCol>
              </a:tblGrid>
              <a:tr h="2613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Административная ответственность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Кодекс Российской Федерации об административных правонарушениях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 30.12.2001 № 195-ФЗ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Нарушение установленного порядка проведения ГИА квалифицируется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административное правонарушение, ответственность за которое предусмотрена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частью 4 статьи 19.30 Кодекса РФ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административных правонарушениях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Возраст, по достижении которого наступает административная ответственность, -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Влечет наложение административного штрафа: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граждан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3000 – 5000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71234"/>
                  </a:ext>
                </a:extLst>
              </a:tr>
              <a:tr h="1970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Уголовная ответственность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Уголовный кодекс Российской Федерации от 13.06.1996 № 63-ФЗ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отношении лица, пришедшего на экзамен вместо участника экзамена, возбуждается уголовное дело по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пункту 5 статьи 327 Уголовного кодекса РФ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за использование заведомо подложного документа грозит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штраф до 80 тыс. рублей 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 в размере заработной платы или иного дохода за период до 6 месяцев, либо 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обязательными работами на срок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480 часов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либо исправительными работами на срок до 2 лет, </a:t>
                      </a:r>
                      <a:b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либо арестом на срок до 6 месяцев.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7312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737" y="2436139"/>
            <a:ext cx="1271847" cy="1952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736" y="4884066"/>
            <a:ext cx="1271847" cy="1675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39143" y="1246334"/>
            <a:ext cx="9581801" cy="741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нарушения порядка проведения ЕГЭ умысел лиц, его нарушивших, заключается в том, что каждый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 с Порядком, знает его требования, предупрежден об ответственности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его нарушение, причём под подпись.</a:t>
            </a:r>
          </a:p>
        </p:txBody>
      </p:sp>
      <p:pic>
        <p:nvPicPr>
          <p:cNvPr id="11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275" y="404813"/>
            <a:ext cx="5781675" cy="1076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cap="none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cap="none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lang="ru-RU" altLang="ru-RU" sz="1800" b="1" i="1" cap="none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92088" y="1773238"/>
            <a:ext cx="11807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0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40114"/>
              </p:ext>
            </p:extLst>
          </p:nvPr>
        </p:nvGraphicFramePr>
        <p:xfrm>
          <a:off x="1022464" y="1280160"/>
          <a:ext cx="11169536" cy="557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2804">
                  <a:extLst>
                    <a:ext uri="{9D8B030D-6E8A-4147-A177-3AD203B41FA5}">
                      <a16:colId xmlns:a16="http://schemas.microsoft.com/office/drawing/2014/main" val="3312701638"/>
                    </a:ext>
                  </a:extLst>
                </a:gridCol>
                <a:gridCol w="1816732">
                  <a:extLst>
                    <a:ext uri="{9D8B030D-6E8A-4147-A177-3AD203B41FA5}">
                      <a16:colId xmlns:a16="http://schemas.microsoft.com/office/drawing/2014/main" val="3972956982"/>
                    </a:ext>
                  </a:extLst>
                </a:gridCol>
              </a:tblGrid>
              <a:tr h="711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Министерство просвещения Российской Федерации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de-DE" altLang="ru-RU" sz="1400" b="1" u="sng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https://edu.gov.ru/</a:t>
                      </a:r>
                      <a:endParaRPr lang="ru-RU" altLang="ru-RU" sz="1400" b="1" u="sng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50525"/>
                  </a:ext>
                </a:extLst>
              </a:tr>
              <a:tr h="1029084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сайт Федеральной службы в сфере образования и науки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1" u="sng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https://obrnadzor.gov.ru/</a:t>
                      </a:r>
                      <a:endParaRPr lang="ru-RU" altLang="ru-RU" sz="1400" b="1" u="sng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«Навигатор ГИА»  </a:t>
                      </a: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 бесплатный ресурс Рособрнадзора по подготовке</a:t>
                      </a:r>
                      <a:r>
                        <a:rPr lang="ru-RU" alt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ЕГЭ </a:t>
                      </a:r>
                      <a:r>
                        <a:rPr lang="en-US" altLang="ru-RU" sz="14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https://obrnadzor.gov.ru/navigator-gia/</a:t>
                      </a:r>
                      <a:endParaRPr lang="ru-RU" altLang="ru-RU" sz="1400" b="1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4285976571"/>
                  </a:ext>
                </a:extLst>
              </a:tr>
              <a:tr h="711381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  федерального института педагогических измерений</a:t>
                      </a:r>
                      <a:endParaRPr lang="de-DE" alt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1" u="sng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https://fipi.ru/</a:t>
                      </a:r>
                      <a:endParaRPr lang="de-DE" altLang="ru-RU" sz="1400" b="1" u="sng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2014635426"/>
                  </a:ext>
                </a:extLst>
              </a:tr>
              <a:tr h="906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Официальный сайт Департамента образования и науки Ханты-Мансийского автономного округа – Югры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1" u="sng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https://depobr.admhmao.ru/gosudarstvennaya-itogovaya-attestatsiya/</a:t>
                      </a:r>
                      <a:endParaRPr lang="ru-RU" alt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3512763601"/>
                  </a:ext>
                </a:extLst>
              </a:tr>
              <a:tr h="796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Официальный портал Администрации города Сургута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1" u="sng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https://admsurgut.ru/rubric/19297/Gosudarstvennaya-itogovaya-attestaciya-po-obrazovatelnym-programmam-osnovnogo-obschego-srednego-obschego-obrazovaniya</a:t>
                      </a:r>
                      <a:endParaRPr lang="ru-RU" altLang="ru-RU" sz="1400" b="1" u="sng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658232468"/>
                  </a:ext>
                </a:extLst>
              </a:tr>
              <a:tr h="711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Сайт городского сетевого педагогического сообщества</a:t>
                      </a:r>
                      <a:endParaRPr lang="de-DE" alt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1" u="sng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https://www.surwiki.admsurgut.ru/</a:t>
                      </a:r>
                      <a:endParaRPr lang="ru-RU" altLang="ru-RU" sz="1400" b="1" u="sng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483794900"/>
                  </a:ext>
                </a:extLst>
              </a:tr>
              <a:tr h="711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Сайт «Увлеченные профессией»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b="1" u="sng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https://oik.mkuimc.ru</a:t>
                      </a:r>
                      <a:endParaRPr lang="ru-RU" altLang="ru-RU" sz="1400" b="1" u="sng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658920261"/>
                  </a:ext>
                </a:extLst>
              </a:tr>
            </a:tbl>
          </a:graphicData>
        </a:graphic>
      </p:graphicFrame>
      <p:pic>
        <p:nvPicPr>
          <p:cNvPr id="31775" name="Рисунок 13" descr="Министерство просвещения РФ (Минпросвещения России) | Геральдик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919" y="1279207"/>
            <a:ext cx="1014456" cy="6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81" y="2153261"/>
            <a:ext cx="952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675" y="2153261"/>
            <a:ext cx="8223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66" y="3041736"/>
            <a:ext cx="654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9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919" y="3831836"/>
            <a:ext cx="79533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0" name="Picture 2" descr="Файл:Coat of Arms of Surgut (200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66" y="4711383"/>
            <a:ext cx="5984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1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66" y="5539423"/>
            <a:ext cx="7858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2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919" y="6245862"/>
            <a:ext cx="7858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3" name="Прямоугольник 2"/>
          <p:cNvSpPr>
            <a:spLocks noChangeArrowheads="1"/>
          </p:cNvSpPr>
          <p:nvPr/>
        </p:nvSpPr>
        <p:spPr bwMode="auto">
          <a:xfrm>
            <a:off x="2814638" y="427831"/>
            <a:ext cx="7315200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870364" y="-5948"/>
            <a:ext cx="10321636" cy="1105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ИНТЕРНЕТ-РЕСУРСЫ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615" y="0"/>
            <a:ext cx="10288385" cy="1117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«горячей линии»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Администрации города Сургута </a:t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подготовки и проведения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35188" y="3500441"/>
            <a:ext cx="8261350" cy="9366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93A2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1748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65852"/>
              </p:ext>
            </p:extLst>
          </p:nvPr>
        </p:nvGraphicFramePr>
        <p:xfrm>
          <a:off x="1795549" y="1296787"/>
          <a:ext cx="10396452" cy="55612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Фамилия,</a:t>
                      </a:r>
                      <a:r>
                        <a:rPr lang="ru-RU" sz="170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имя, отчество</a:t>
                      </a:r>
                      <a:endParaRPr lang="ru-RU" sz="170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Должность</a:t>
                      </a:r>
                      <a:endParaRPr lang="ru-RU" sz="170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Телефон</a:t>
                      </a:r>
                      <a:endParaRPr lang="ru-RU" sz="170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Соловей </a:t>
                      </a:r>
                    </a:p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Лилия</a:t>
                      </a:r>
                    </a:p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Григорьевна</a:t>
                      </a: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директора</a:t>
                      </a: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департамента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</a:t>
                      </a:r>
                      <a:endParaRPr lang="ru-RU" sz="17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8(3462)52-53-46</a:t>
                      </a:r>
                      <a:endParaRPr lang="ru-RU" sz="1700" b="1" i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Кулназарова </a:t>
                      </a:r>
                    </a:p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Ирина </a:t>
                      </a:r>
                    </a:p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Генриховна</a:t>
                      </a:r>
                      <a:endParaRPr lang="ru-RU" sz="17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 общего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 </a:t>
                      </a: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департамента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</a:t>
                      </a:r>
                      <a:endParaRPr lang="ru-RU" sz="17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8(3462)52-53-43</a:t>
                      </a:r>
                      <a:endParaRPr lang="ru-RU" sz="1700" b="1" i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Дегтярева</a:t>
                      </a:r>
                    </a:p>
                    <a:p>
                      <a:pPr algn="ctr"/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Валентина Александровна</a:t>
                      </a: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специалист </a:t>
                      </a: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отдела общего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 </a:t>
                      </a: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департамента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</a:t>
                      </a:r>
                      <a:endParaRPr lang="ru-RU" sz="1700" b="1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8(3462)52-53-35</a:t>
                      </a:r>
                      <a:endParaRPr lang="ru-RU" sz="1700" b="1" i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Тулапина </a:t>
                      </a:r>
                    </a:p>
                    <a:p>
                      <a:pPr algn="ctr"/>
                      <a:r>
                        <a:rPr lang="ru-RU" sz="1700" b="1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Елена </a:t>
                      </a:r>
                    </a:p>
                    <a:p>
                      <a:pPr algn="ctr"/>
                      <a:r>
                        <a:rPr lang="ru-RU" sz="1700" b="1" i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Николаевна</a:t>
                      </a:r>
                      <a:endParaRPr lang="ru-RU" sz="1700" b="1" i="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специалист </a:t>
                      </a: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отдела общего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 </a:t>
                      </a:r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департамента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</a:t>
                      </a:r>
                      <a:endParaRPr lang="ru-RU" sz="1700" b="1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8(3462)52-53-95</a:t>
                      </a:r>
                      <a:endParaRPr lang="ru-RU" sz="1700" b="1" i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2943" marB="429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0"/>
            <a:ext cx="117929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316" y="2901141"/>
            <a:ext cx="7567927" cy="1430361"/>
          </a:xfrm>
        </p:spPr>
        <p:txBody>
          <a:bodyPr>
            <a:noAutofit/>
          </a:bodyPr>
          <a:lstStyle/>
          <a:p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en-US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en-US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en-US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en-US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en-US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en-US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 smtClean="0">
                <a:solidFill>
                  <a:srgbClr val="002060"/>
                </a:solidFill>
                <a:latin typeface="Arial"/>
              </a:rPr>
              <a:t>Об отдельных вопросах проведения </a:t>
            </a: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28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>государственной итоговой аттестации </a:t>
            </a:r>
            <a:br>
              <a:rPr lang="ru-RU" altLang="ru-RU" sz="28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8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>среднего общего образования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" y="0"/>
            <a:ext cx="989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9968" y="6488668"/>
            <a:ext cx="1272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20.12.2024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67302" y="5145580"/>
            <a:ext cx="4596937" cy="11554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528358" tIns="53336" rIns="53336" bIns="53336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2304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Кулназарова Ирина Генриховна,</a:t>
            </a:r>
          </a:p>
          <a:p>
            <a:pPr defTabSz="622304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начальник отдела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общего образования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департамента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образования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Администрации города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0"/>
            <a:ext cx="117929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316" y="2901141"/>
            <a:ext cx="7567927" cy="1430361"/>
          </a:xfrm>
        </p:spPr>
        <p:txBody>
          <a:bodyPr>
            <a:noAutofit/>
          </a:bodyPr>
          <a:lstStyle/>
          <a:p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en-US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en-US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en-US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en-US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en-US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en-US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 smtClean="0">
                <a:solidFill>
                  <a:srgbClr val="002060"/>
                </a:solidFill>
                <a:latin typeface="Arial"/>
              </a:rPr>
              <a:t>Об отдельных вопросах проведения </a:t>
            </a: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28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>государственной итоговой аттестации </a:t>
            </a:r>
            <a:br>
              <a:rPr lang="ru-RU" altLang="ru-RU" sz="28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8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Arial"/>
              </a:rPr>
              <a:t>среднего общего образования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" y="0"/>
            <a:ext cx="989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9968" y="6488668"/>
            <a:ext cx="1272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20.12.2024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67302" y="5145580"/>
            <a:ext cx="4596937" cy="11554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528358" tIns="53336" rIns="53336" bIns="53336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2304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Кулназарова Ирина Генриховна,</a:t>
            </a:r>
          </a:p>
          <a:p>
            <a:pPr defTabSz="622304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начальник отдела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общего образования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департамента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образования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Администрации города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862" y="9589"/>
            <a:ext cx="10388138" cy="148670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Нормативные документы федерального уровня,</a:t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регламентирующие организацию и проведение государственной итоговой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аттестации по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образовательным  программам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среднего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общего образования (ГИА-11)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2240" y="1679171"/>
            <a:ext cx="730688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29.12.2012 №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 </a:t>
            </a:r>
            <a:b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Федерации» </a:t>
            </a:r>
            <a:b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 – Закон «Об образовании»)</a:t>
            </a:r>
            <a:endParaRPr lang="ru-RU" altLang="ru-RU" sz="2000" b="1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ru-RU" altLang="ru-RU" sz="2000" b="1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ru-RU" altLang="ru-RU" sz="20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надзору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образования и науки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04.04.2023 </a:t>
            </a:r>
            <a:b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233/552 «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проведения государственной итоговой аттестации 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000" b="1" kern="0" dirty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 программам среднего общего образования</a:t>
            </a:r>
            <a:r>
              <a:rPr lang="ru-RU" altLang="ru-RU" sz="2000" b="1" kern="0" dirty="0" smtClean="0">
                <a:solidFill>
                  <a:srgbClr val="001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(далее – Порядок)</a:t>
            </a:r>
            <a:endParaRPr lang="ru-RU" altLang="ru-RU" sz="20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ru-RU" altLang="ru-RU" sz="1500" b="1" kern="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200" y="3483034"/>
            <a:ext cx="1904540" cy="260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452" y="1587731"/>
            <a:ext cx="1330037" cy="17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39" y="516"/>
            <a:ext cx="10346575" cy="11165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Допуск к ГИА-11</a:t>
            </a:r>
            <a:b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(часть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статьи 59 Закона «Об образовании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 8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Порядка)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lang="ru-RU" alt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2455" y="4092820"/>
            <a:ext cx="4918075" cy="25209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b="1" kern="0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rgbClr val="002060"/>
                </a:solidFill>
                <a:latin typeface="Calibri"/>
              </a:rPr>
              <a:t>не имеющие академической задолженности </a:t>
            </a:r>
            <a:r>
              <a:rPr lang="ru-RU" b="1" i="1" kern="0" dirty="0">
                <a:solidFill>
                  <a:srgbClr val="002060"/>
                </a:solidFill>
                <a:latin typeface="Calibri"/>
              </a:rPr>
              <a:t>(наличие годовых отметок по всем учебным предметам учебного плана за каждый год обучения </a:t>
            </a:r>
            <a:br>
              <a:rPr lang="ru-RU" b="1" i="1" kern="0" dirty="0">
                <a:solidFill>
                  <a:srgbClr val="002060"/>
                </a:solidFill>
                <a:latin typeface="Calibri"/>
              </a:rPr>
            </a:br>
            <a:r>
              <a:rPr lang="ru-RU" b="1" i="1" kern="0" dirty="0">
                <a:solidFill>
                  <a:srgbClr val="002060"/>
                </a:solidFill>
                <a:latin typeface="Calibri"/>
              </a:rPr>
              <a:t>по образовательным программам среднего общего образования</a:t>
            </a:r>
            <a:br>
              <a:rPr lang="ru-RU" b="1" i="1" kern="0" dirty="0">
                <a:solidFill>
                  <a:srgbClr val="002060"/>
                </a:solidFill>
                <a:latin typeface="Calibri"/>
              </a:rPr>
            </a:br>
            <a:r>
              <a:rPr lang="ru-RU" b="1" i="1" kern="0" dirty="0">
                <a:solidFill>
                  <a:srgbClr val="002060"/>
                </a:solidFill>
                <a:latin typeface="Calibri"/>
              </a:rPr>
              <a:t>не ниже удовлетворительных)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1509" name="Скругленный прямоугольник 10"/>
          <p:cNvSpPr>
            <a:spLocks noChangeArrowheads="1"/>
          </p:cNvSpPr>
          <p:nvPr/>
        </p:nvSpPr>
        <p:spPr bwMode="auto">
          <a:xfrm>
            <a:off x="6462455" y="2777334"/>
            <a:ext cx="4908550" cy="10064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C0504D"/>
            </a:solidFill>
            <a:round/>
            <a:headEnd/>
            <a:tailEnd/>
          </a:ln>
        </p:spPr>
        <p:txBody>
          <a:bodyPr anchor="ctr"/>
          <a:lstStyle>
            <a:lvl1pPr marL="2857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полном объёме выполнившие учебный план или индивидуальный учебный план</a:t>
            </a:r>
            <a:endParaRPr lang="ru-RU" altLang="ru-RU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Скругленный прямоугольник 15"/>
          <p:cNvSpPr>
            <a:spLocks noChangeArrowheads="1"/>
          </p:cNvSpPr>
          <p:nvPr/>
        </p:nvSpPr>
        <p:spPr bwMode="auto">
          <a:xfrm>
            <a:off x="6462455" y="1425580"/>
            <a:ext cx="4881563" cy="100965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C0504D"/>
            </a:solidFill>
            <a:round/>
            <a:headEnd/>
            <a:tailEnd/>
          </a:ln>
        </p:spPr>
        <p:txBody>
          <a:bodyPr anchor="ctr"/>
          <a:lstStyle>
            <a:lvl1pPr marL="2857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имеющие результат «зачет»                           за итоговое сочинение (изложение)</a:t>
            </a:r>
            <a:endParaRPr lang="ru-RU" altLang="ru-RU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80000" y="1425580"/>
            <a:ext cx="2385535" cy="52429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Calibri"/>
              </a:rPr>
              <a:t>к ГИА-11 допускаются обучающиеся</a:t>
            </a:r>
          </a:p>
          <a:p>
            <a:pPr algn="ctr">
              <a:defRPr/>
            </a:pPr>
            <a:endParaRPr lang="ru-RU" sz="2400" b="1" kern="0" dirty="0"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endParaRPr lang="ru-RU" sz="2400" b="1" kern="0" dirty="0"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endParaRPr lang="ru-RU" sz="2400" b="1" kern="0" dirty="0"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endParaRPr lang="ru-RU" sz="2400" b="1" kern="0" dirty="0">
              <a:solidFill>
                <a:srgbClr val="FF0000"/>
              </a:solidFill>
              <a:latin typeface="Calibri"/>
            </a:endParaRPr>
          </a:p>
          <a:p>
            <a:pPr algn="ctr">
              <a:defRPr/>
            </a:pPr>
            <a:endParaRPr lang="ru-RU" sz="2400" b="1" kern="0" dirty="0">
              <a:solidFill>
                <a:srgbClr val="FF0000"/>
              </a:solidFill>
              <a:latin typeface="Calibri"/>
            </a:endParaRPr>
          </a:p>
          <a:p>
            <a:pPr algn="ctr">
              <a:defRPr/>
            </a:pPr>
            <a:endParaRPr lang="ru-RU" sz="2400" b="1" kern="0" dirty="0">
              <a:solidFill>
                <a:srgbClr val="FF0000"/>
              </a:solidFill>
              <a:latin typeface="Calibri"/>
            </a:endParaRPr>
          </a:p>
          <a:p>
            <a:pPr algn="ctr">
              <a:defRPr/>
            </a:pPr>
            <a:endParaRPr lang="ru-RU" sz="2400" b="1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151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64" y="4047058"/>
            <a:ext cx="2159006" cy="14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903615" y="1032"/>
            <a:ext cx="10288386" cy="1116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Периоды проведения ГИА-11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(пункты 47, 49, 50, 51, 55, 94 Порядка)</a:t>
            </a:r>
            <a:r>
              <a:rPr lang="ru-RU" altLang="ru-RU" sz="1400" b="1" strike="sngStrik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1400" b="1" strike="sngStrik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4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4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lang="ru-RU" altLang="ru-RU" sz="1400" b="1" i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67803"/>
              </p:ext>
            </p:extLst>
          </p:nvPr>
        </p:nvGraphicFramePr>
        <p:xfrm>
          <a:off x="1512915" y="906217"/>
          <a:ext cx="10679086" cy="595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877">
                  <a:extLst>
                    <a:ext uri="{9D8B030D-6E8A-4147-A177-3AD203B41FA5}">
                      <a16:colId xmlns:a16="http://schemas.microsoft.com/office/drawing/2014/main" val="3396939252"/>
                    </a:ext>
                  </a:extLst>
                </a:gridCol>
                <a:gridCol w="7307209">
                  <a:extLst>
                    <a:ext uri="{9D8B030D-6E8A-4147-A177-3AD203B41FA5}">
                      <a16:colId xmlns:a16="http://schemas.microsoft.com/office/drawing/2014/main" val="3190279449"/>
                    </a:ext>
                  </a:extLst>
                </a:gridCol>
              </a:tblGrid>
              <a:tr h="166976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Приказы Министерства просвещения</a:t>
                      </a:r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Российской Федерации и Федеральной службы по надзору в сфере образования и науки от 11.11.2024 № 787/2089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2025 году», </a:t>
                      </a:r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11.11.2024 № 789/2091 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требований </a:t>
                      </a:r>
                      <a:b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использованию средств обучения и воспитания при его проведении в 2025 году»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28809"/>
                  </a:ext>
                </a:extLst>
              </a:tr>
              <a:tr h="4261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участников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56815"/>
                  </a:ext>
                </a:extLst>
              </a:tr>
              <a:tr h="83494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Досрочный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21.03.2025 – 21.04.2025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участники ГИА, освоившие образовательную программу среднего общего образования в полном объеме и имеющие «зачет»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итоговое сочинение (изложение)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751385"/>
                  </a:ext>
                </a:extLst>
              </a:tr>
              <a:tr h="989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23.05.2025 – 04.07.2025</a:t>
                      </a:r>
                    </a:p>
                    <a:p>
                      <a:pPr algn="ctr"/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участники ГИА, освоившие образовательную программу среднего общего образования в полном объеме и имеющие «зачет»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итоговое сочинение (изложение)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79632"/>
                  </a:ext>
                </a:extLst>
              </a:tr>
              <a:tr h="20313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04.09.2025 – 23.09.2025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участники ГИА, не прошедшие ГИА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обязательным учебным предметам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участники ГИА не допущенные к ГИА в текущем учебном году,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 получившие допуск к ГИА в сроки, исключающие возможность прохождения ГИА до завершения основного периода проведения ГИА в текущем году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22875"/>
                  </a:ext>
                </a:extLst>
              </a:tr>
            </a:tbl>
          </a:graphicData>
        </a:graphic>
      </p:graphicFrame>
      <p:pic>
        <p:nvPicPr>
          <p:cNvPr id="7" name="Picture 5" descr="&amp;IEcy;&amp;scy;&amp;lcy;&amp;icy; &amp;khcy;&amp;ocy;&amp;chcy;&amp;iecy;&amp;shcy;&amp;softcy; &amp;bcy;&amp;ycy;&amp;tcy;&amp;softcy; &amp;scy;&amp;chcy;&amp;acy;&amp;scy;&amp;tcy;&amp;lcy;&amp;icy;&amp;vcy;&amp;ycy;&amp;mcy; - &amp;bcy;&amp;ucy;&amp;dcy;&amp;softcy; &amp;icy;&amp;mcy;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3130635"/>
            <a:ext cx="587825" cy="13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36913" y="1191491"/>
            <a:ext cx="2099916" cy="4247619"/>
          </a:xfrm>
          <a:prstGeom prst="roundRect">
            <a:avLst/>
          </a:prstGeom>
          <a:solidFill>
            <a:srgbClr val="002060"/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12 </a:t>
            </a:r>
            <a:r>
              <a:rPr lang="ru-RU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подачи заявления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включительно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9700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608" y="3633860"/>
            <a:ext cx="15176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994072" y="1214217"/>
            <a:ext cx="2263775" cy="1712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предметы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2632" y="3063416"/>
            <a:ext cx="2263775" cy="20621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C0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C0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предметы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выбору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5372" y="1214217"/>
            <a:ext cx="5016500" cy="1712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«Русский язык»</a:t>
            </a:r>
            <a:endParaRPr lang="ru-RU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или профильный уровень)</a:t>
            </a:r>
          </a:p>
        </p:txBody>
      </p:sp>
      <p:sp>
        <p:nvSpPr>
          <p:cNvPr id="20" name="Скругленный прямоугольник 12"/>
          <p:cNvSpPr>
            <a:spLocks noChangeArrowheads="1"/>
          </p:cNvSpPr>
          <p:nvPr/>
        </p:nvSpPr>
        <p:spPr bwMode="auto">
          <a:xfrm>
            <a:off x="4775372" y="3063416"/>
            <a:ext cx="5040024" cy="23756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«Биология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»,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«География», 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«История»,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«Иностранные языки» 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(английский, французский, немецкий, испанский,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китайский), «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И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нформатика», 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«Физика»,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«Литература»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«Обществознание», </a:t>
            </a:r>
            <a:endParaRPr lang="ru-RU" alt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«Химия»</a:t>
            </a:r>
            <a:endParaRPr lang="ru-RU" alt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3614" y="0"/>
            <a:ext cx="10288386" cy="1116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Учебные предметы для прохождения на ГИА-11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9, 12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b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4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4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lang="ru-RU" altLang="ru-RU" sz="1400" b="1" i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76407" y="1878485"/>
            <a:ext cx="517525" cy="38437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276407" y="3866264"/>
            <a:ext cx="517525" cy="38437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2422" y="5514033"/>
            <a:ext cx="10324406" cy="1285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Перечень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 вступительных испытаний при приеме на обучение по образовательным программам высшего образования - программам бакалавриата и программам 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специалитета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Порядок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приема на обучение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образовательным программам высшего образования - программам бакалавриата, программам специалитета, </a:t>
            </a:r>
            <a:r>
              <a:rPr lang="ru-RU" b="1">
                <a:solidFill>
                  <a:srgbClr val="002060"/>
                </a:solidFill>
                <a:cs typeface="Arial" panose="020B0604020202020204" pitchFamily="34" charset="0"/>
              </a:rPr>
              <a:t>программам </a:t>
            </a:r>
            <a:r>
              <a:rPr lang="ru-RU" b="1" smtClean="0">
                <a:solidFill>
                  <a:srgbClr val="002060"/>
                </a:solidFill>
                <a:cs typeface="Arial" panose="020B0604020202020204" pitchFamily="34" charset="0"/>
              </a:rPr>
              <a:t>магистратуры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одзаголовок 2"/>
          <p:cNvSpPr txBox="1">
            <a:spLocks/>
          </p:cNvSpPr>
          <p:nvPr/>
        </p:nvSpPr>
        <p:spPr bwMode="auto">
          <a:xfrm>
            <a:off x="1920240" y="0"/>
            <a:ext cx="10271760" cy="111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Изменение </a:t>
            </a:r>
            <a:r>
              <a:rPr lang="ru-RU" altLang="ru-RU" sz="2400" b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выбора экзаменов участниками </a:t>
            </a:r>
            <a:r>
              <a:rPr lang="ru-RU" altLang="ru-RU" sz="2400" b="1" dirty="0" smtClean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ГИА-11</a:t>
            </a:r>
            <a:endParaRPr lang="en-US" altLang="ru-RU" sz="2400" b="1" dirty="0" smtClean="0">
              <a:solidFill>
                <a:srgbClr val="C00000"/>
              </a:solidFill>
              <a:ea typeface="+mj-ea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после </a:t>
            </a:r>
            <a:r>
              <a:rPr lang="ru-RU" altLang="ru-RU" sz="2400" b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установленного Порядком срока подачи заявления 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(пункты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13, 15, 56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Порядка)</a:t>
            </a:r>
          </a:p>
        </p:txBody>
      </p:sp>
      <p:grpSp>
        <p:nvGrpSpPr>
          <p:cNvPr id="28680" name="Группа 7"/>
          <p:cNvGrpSpPr>
            <a:grpSpLocks/>
          </p:cNvGrpSpPr>
          <p:nvPr/>
        </p:nvGrpSpPr>
        <p:grpSpPr bwMode="auto">
          <a:xfrm>
            <a:off x="1998483" y="2808400"/>
            <a:ext cx="6839074" cy="741627"/>
            <a:chOff x="-187122" y="-83232"/>
            <a:chExt cx="4876220" cy="604770"/>
          </a:xfrm>
          <a:solidFill>
            <a:schemeClr val="bg1">
              <a:lumMod val="75000"/>
            </a:schemeClr>
          </a:solidFill>
        </p:grpSpPr>
        <p:sp>
          <p:nvSpPr>
            <p:cNvPr id="9" name="Выноска со стрелкой вверх 8"/>
            <p:cNvSpPr/>
            <p:nvPr/>
          </p:nvSpPr>
          <p:spPr>
            <a:xfrm rot="10800000">
              <a:off x="-187122" y="-83232"/>
              <a:ext cx="4876220" cy="604770"/>
            </a:xfrm>
            <a:prstGeom prst="upArrowCallou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Выноска со стрелкой вверх 4"/>
            <p:cNvSpPr/>
            <p:nvPr/>
          </p:nvSpPr>
          <p:spPr>
            <a:xfrm>
              <a:off x="-126231" y="14133"/>
              <a:ext cx="4815328" cy="20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Calibri"/>
                </a:rPr>
                <a:t>Заявление в ГЭК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998483" y="1505522"/>
            <a:ext cx="9707270" cy="9604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Заявление подается не позднее, чем 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за две недели 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до начала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соответствующего 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экзамена</a:t>
            </a:r>
          </a:p>
        </p:txBody>
      </p:sp>
      <p:sp>
        <p:nvSpPr>
          <p:cNvPr id="25607" name="Прямоугольник 1"/>
          <p:cNvSpPr>
            <a:spLocks noChangeArrowheads="1"/>
          </p:cNvSpPr>
          <p:nvPr/>
        </p:nvSpPr>
        <p:spPr bwMode="auto">
          <a:xfrm>
            <a:off x="1986741" y="3641012"/>
            <a:ext cx="70405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Документы, подтверждающие наличие                               уважительной причины (болезнь или иные обстоятельства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ru-RU" alt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(исключение –  «Математика» (базовый или профильный уровень) </a:t>
            </a:r>
            <a:endParaRPr lang="ru-RU" altLang="ru-RU" sz="1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25608" name="Группа 7"/>
          <p:cNvGrpSpPr>
            <a:grpSpLocks/>
          </p:cNvGrpSpPr>
          <p:nvPr/>
        </p:nvGrpSpPr>
        <p:grpSpPr bwMode="auto">
          <a:xfrm>
            <a:off x="1986741" y="4878704"/>
            <a:ext cx="6905576" cy="756881"/>
            <a:chOff x="-241884" y="-27576"/>
            <a:chExt cx="4948945" cy="902721"/>
          </a:xfrm>
        </p:grpSpPr>
        <p:sp>
          <p:nvSpPr>
            <p:cNvPr id="23" name="Выноска со стрелкой вверх 22"/>
            <p:cNvSpPr/>
            <p:nvPr/>
          </p:nvSpPr>
          <p:spPr>
            <a:xfrm rot="10800000">
              <a:off x="-162062" y="-27576"/>
              <a:ext cx="4869123" cy="902721"/>
            </a:xfrm>
            <a:prstGeom prst="upArrowCallou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Выноска со стрелкой вверх 4"/>
            <p:cNvSpPr/>
            <p:nvPr/>
          </p:nvSpPr>
          <p:spPr>
            <a:xfrm>
              <a:off x="-241884" y="119564"/>
              <a:ext cx="4869123" cy="204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Calibri"/>
                </a:rPr>
                <a:t>Заседание ГЭК</a:t>
              </a:r>
            </a:p>
          </p:txBody>
        </p:sp>
      </p:grpSp>
      <p:grpSp>
        <p:nvGrpSpPr>
          <p:cNvPr id="25" name="Группа 7"/>
          <p:cNvGrpSpPr>
            <a:grpSpLocks/>
          </p:cNvGrpSpPr>
          <p:nvPr/>
        </p:nvGrpSpPr>
        <p:grpSpPr bwMode="auto">
          <a:xfrm>
            <a:off x="2072143" y="5757816"/>
            <a:ext cx="6794193" cy="760600"/>
            <a:chOff x="-180136" y="-83232"/>
            <a:chExt cx="4869235" cy="902721"/>
          </a:xfrm>
          <a:solidFill>
            <a:schemeClr val="bg1">
              <a:lumMod val="75000"/>
            </a:schemeClr>
          </a:solidFill>
        </p:grpSpPr>
        <p:sp>
          <p:nvSpPr>
            <p:cNvPr id="26" name="Выноска со стрелкой вверх 25"/>
            <p:cNvSpPr/>
            <p:nvPr/>
          </p:nvSpPr>
          <p:spPr>
            <a:xfrm rot="10800000">
              <a:off x="-180136" y="-83232"/>
              <a:ext cx="4869235" cy="902721"/>
            </a:xfrm>
            <a:prstGeom prst="upArrowCallou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Выноска со стрелкой вверх 4"/>
            <p:cNvSpPr/>
            <p:nvPr/>
          </p:nvSpPr>
          <p:spPr>
            <a:xfrm>
              <a:off x="-155465" y="23441"/>
              <a:ext cx="4823939" cy="2018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Calibri"/>
                </a:rPr>
                <a:t>Решение ГЭК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12652" y="2808400"/>
            <a:ext cx="2593101" cy="200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3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13" y="1"/>
            <a:ext cx="10354887" cy="11175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безопасности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объективности  проведения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 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2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888" y="2476500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C:\Users\косатюк_п\Desktop\Для обучения\Картинки\480685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38" y="4094163"/>
            <a:ext cx="2457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2100" y="1908175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7"/>
          <p:cNvSpPr/>
          <p:nvPr/>
        </p:nvSpPr>
        <p:spPr>
          <a:xfrm>
            <a:off x="6716517" y="1579144"/>
            <a:ext cx="5045991" cy="4996222"/>
          </a:xfrm>
          <a:prstGeom prst="rect">
            <a:avLst/>
          </a:prstGeom>
          <a:solidFill>
            <a:schemeClr val="bg1"/>
          </a:solidFill>
          <a:ln w="25402" cap="flat">
            <a:solidFill>
              <a:srgbClr val="D9D9D9"/>
            </a:solidFill>
            <a:prstDash val="solid"/>
            <a:miter/>
          </a:ln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" name="Picture 3" descr="C:\Users\косатюк_п\Desktop\Для обучения\Картинки\saf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298" y="2492423"/>
            <a:ext cx="1463405" cy="9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0"/>
          <p:cNvSpPr txBox="1"/>
          <p:nvPr/>
        </p:nvSpPr>
        <p:spPr>
          <a:xfrm>
            <a:off x="6789263" y="3731422"/>
            <a:ext cx="4834540" cy="2139047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C00000"/>
                </a:solidFill>
                <a:latin typeface="Calibri"/>
              </a:rPr>
              <a:t>Видеонаблюдение за ходом  экзамена </a:t>
            </a:r>
            <a:endParaRPr lang="ru-RU" sz="1600" b="1" kern="0" dirty="0" smtClean="0">
              <a:solidFill>
                <a:srgbClr val="C00000"/>
              </a:solidFill>
              <a:latin typeface="Calibri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C00000"/>
                </a:solidFill>
                <a:latin typeface="Calibri"/>
              </a:rPr>
              <a:t>в </a:t>
            </a:r>
            <a:r>
              <a:rPr lang="ru-RU" sz="1600" b="1" kern="0" dirty="0">
                <a:solidFill>
                  <a:srgbClr val="C00000"/>
                </a:solidFill>
                <a:latin typeface="Calibri"/>
              </a:rPr>
              <a:t>аудиториях ППЭ осуществляют:</a:t>
            </a:r>
            <a:endParaRPr lang="ru-RU" sz="1200" kern="0" dirty="0">
              <a:solidFill>
                <a:srgbClr val="000000"/>
              </a:solidFill>
              <a:latin typeface="Cambria" pitchFamily="18"/>
            </a:endParaRP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лица, присутствующие в ППЭ - общественные наблюдатели, член государственной экзаменационной комиссии, руководитель ППЭ, технический специалист                      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ф</a:t>
            </a:r>
            <a:r>
              <a:rPr lang="ru-RU" sz="1600" b="1" kern="0" dirty="0" err="1">
                <a:solidFill>
                  <a:srgbClr val="002060"/>
                </a:solidFill>
                <a:latin typeface="Calibri"/>
              </a:rPr>
              <a:t>едеральные</a:t>
            </a: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 и региональные онлайн наблюдатели  </a:t>
            </a:r>
          </a:p>
        </p:txBody>
      </p:sp>
      <p:sp>
        <p:nvSpPr>
          <p:cNvPr id="41" name="Прямоугольник 29"/>
          <p:cNvSpPr/>
          <p:nvPr/>
        </p:nvSpPr>
        <p:spPr>
          <a:xfrm>
            <a:off x="6810420" y="1641542"/>
            <a:ext cx="3663615" cy="5931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Видеонаблюдение в штабе </a:t>
            </a:r>
            <a:br>
              <a:rPr lang="ru-RU" sz="1600" b="1" kern="0" dirty="0">
                <a:solidFill>
                  <a:srgbClr val="002060"/>
                </a:solidFill>
                <a:latin typeface="Calibri"/>
              </a:rPr>
            </a:b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и аудиториях  ППЭ </a:t>
            </a:r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8747" y="1725652"/>
            <a:ext cx="698874" cy="130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33"/>
          <p:cNvSpPr/>
          <p:nvPr/>
        </p:nvSpPr>
        <p:spPr>
          <a:xfrm>
            <a:off x="2144685" y="4296985"/>
            <a:ext cx="4445825" cy="22783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>
              <a:solidFill>
                <a:srgbClr val="006AB3"/>
              </a:solidFill>
              <a:latin typeface="Calibri"/>
            </a:endParaRPr>
          </a:p>
        </p:txBody>
      </p:sp>
      <p:sp>
        <p:nvSpPr>
          <p:cNvPr id="53" name="Прямоугольник 24"/>
          <p:cNvSpPr/>
          <p:nvPr/>
        </p:nvSpPr>
        <p:spPr>
          <a:xfrm>
            <a:off x="2144685" y="1585915"/>
            <a:ext cx="4462082" cy="13488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Прямоугольник 26"/>
          <p:cNvSpPr>
            <a:spLocks noChangeArrowheads="1"/>
          </p:cNvSpPr>
          <p:nvPr/>
        </p:nvSpPr>
        <p:spPr bwMode="auto">
          <a:xfrm>
            <a:off x="2383827" y="1806974"/>
            <a:ext cx="26267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libri"/>
              </a:rPr>
              <a:t>Стационарные </a:t>
            </a:r>
            <a:br>
              <a:rPr lang="ru-RU" altLang="ru-RU" sz="1600" b="1" dirty="0">
                <a:solidFill>
                  <a:srgbClr val="002060"/>
                </a:solidFill>
                <a:latin typeface="Calibri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Calibri"/>
              </a:rPr>
              <a:t>и  переносные металлоискатели</a:t>
            </a:r>
          </a:p>
        </p:txBody>
      </p:sp>
      <p:sp>
        <p:nvSpPr>
          <p:cNvPr id="56" name="Прямоугольник 35"/>
          <p:cNvSpPr/>
          <p:nvPr/>
        </p:nvSpPr>
        <p:spPr>
          <a:xfrm>
            <a:off x="2383827" y="4303053"/>
            <a:ext cx="2728499" cy="1815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Объявления,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оповещающие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о </a:t>
            </a: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ведении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видеонаблюдения,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00206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 запрете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использования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средств связи</a:t>
            </a:r>
          </a:p>
        </p:txBody>
      </p:sp>
      <p:sp>
        <p:nvSpPr>
          <p:cNvPr id="58" name="Прямоугольник 37"/>
          <p:cNvSpPr/>
          <p:nvPr/>
        </p:nvSpPr>
        <p:spPr>
          <a:xfrm>
            <a:off x="2154743" y="3020075"/>
            <a:ext cx="4452024" cy="11317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Прямоугольник 39"/>
          <p:cNvSpPr>
            <a:spLocks noChangeArrowheads="1"/>
          </p:cNvSpPr>
          <p:nvPr/>
        </p:nvSpPr>
        <p:spPr bwMode="auto">
          <a:xfrm>
            <a:off x="2383827" y="3096114"/>
            <a:ext cx="26267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libri"/>
              </a:rPr>
              <a:t>Системы подавления сигналов подвижной связи</a:t>
            </a:r>
          </a:p>
        </p:txBody>
      </p:sp>
      <p:pic>
        <p:nvPicPr>
          <p:cNvPr id="60" name="Рисунок 4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9535" y="3148648"/>
            <a:ext cx="1292949" cy="9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5329939" y="5513991"/>
            <a:ext cx="1143612" cy="969469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/>
            </a:blip>
            <a:srcRect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62" name="Picture 5" descr="http://www.eliscom.ru/image/data/%D0%9F%D0%BE%D0%BB%D0%B5%D0%B7%D0%BD%D1%8B%D0%B5%20%D1%81%D1%82%D0%B0%D1%82%D1%8C%D0%B8/vedetsya_nabluden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9556" y="4364468"/>
            <a:ext cx="1195363" cy="96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Скругленный прямоугольник 62"/>
          <p:cNvSpPr/>
          <p:nvPr/>
        </p:nvSpPr>
        <p:spPr>
          <a:xfrm>
            <a:off x="5209532" y="1706486"/>
            <a:ext cx="1292950" cy="1143008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23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3918" y="2406100"/>
            <a:ext cx="1675450" cy="13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388" y="12"/>
            <a:ext cx="10272612" cy="11175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нарушения при проведении ГИА-11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88038"/>
              </p:ext>
            </p:extLst>
          </p:nvPr>
        </p:nvGraphicFramePr>
        <p:xfrm>
          <a:off x="1820090" y="1117600"/>
          <a:ext cx="10371911" cy="58003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60494">
                  <a:extLst>
                    <a:ext uri="{9D8B030D-6E8A-4147-A177-3AD203B41FA5}">
                      <a16:colId xmlns:a16="http://schemas.microsoft.com/office/drawing/2014/main" val="1371895257"/>
                    </a:ext>
                  </a:extLst>
                </a:gridCol>
                <a:gridCol w="1567247">
                  <a:extLst>
                    <a:ext uri="{9D8B030D-6E8A-4147-A177-3AD203B41FA5}">
                      <a16:colId xmlns:a16="http://schemas.microsoft.com/office/drawing/2014/main" val="1124537614"/>
                    </a:ext>
                  </a:extLst>
                </a:gridCol>
                <a:gridCol w="1586597">
                  <a:extLst>
                    <a:ext uri="{9D8B030D-6E8A-4147-A177-3AD203B41FA5}">
                      <a16:colId xmlns:a16="http://schemas.microsoft.com/office/drawing/2014/main" val="2753624103"/>
                    </a:ext>
                  </a:extLst>
                </a:gridCol>
                <a:gridCol w="1557573">
                  <a:extLst>
                    <a:ext uri="{9D8B030D-6E8A-4147-A177-3AD203B41FA5}">
                      <a16:colId xmlns:a16="http://schemas.microsoft.com/office/drawing/2014/main" val="3478888026"/>
                    </a:ext>
                  </a:extLst>
                </a:gridCol>
              </a:tblGrid>
              <a:tr h="822960"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нарушения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Нарушения Порядка ГИА-11, </a:t>
                      </a: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допущенные участниками экзамена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города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Сургута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95876"/>
                  </a:ext>
                </a:extLst>
              </a:tr>
              <a:tr h="342627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37402"/>
                  </a:ext>
                </a:extLst>
              </a:tr>
              <a:tr h="6320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справочных материалов, письменных заметок </a:t>
                      </a:r>
                      <a:b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частях тела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их использование в аудитории)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970420"/>
                  </a:ext>
                </a:extLst>
              </a:tr>
              <a:tr h="597534">
                <a:tc gridSpan="4">
                  <a:txBody>
                    <a:bodyPr/>
                    <a:lstStyle/>
                    <a:p>
                      <a:pPr marL="0" lvl="0" indent="0"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 подвижной связи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774412"/>
                  </a:ext>
                </a:extLst>
              </a:tr>
              <a:tr h="59134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Вынос из аудитории и ППЭ экзаменационных материалов на бумажном и электронном и иных носителях информации 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362505"/>
                  </a:ext>
                </a:extLst>
              </a:tr>
              <a:tr h="61754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предмета, не разрешенного к использованию на экзамене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89388"/>
                  </a:ext>
                </a:extLst>
              </a:tr>
              <a:tr h="67198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экзаменационной работы после окончания установленного времени на экзамене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54697"/>
                  </a:ext>
                </a:extLst>
              </a:tr>
              <a:tr h="680945">
                <a:tc gridSpan="4">
                  <a:txBody>
                    <a:bodyPr/>
                    <a:lstStyle/>
                    <a:p>
                      <a:pPr marL="0" lvl="0" indent="0" algn="ctr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Общение между участниками (в том числе невербальное)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6550"/>
                  </a:ext>
                </a:extLst>
              </a:tr>
              <a:tr h="698165">
                <a:tc gridSpan="4">
                  <a:txBody>
                    <a:bodyPr/>
                    <a:lstStyle/>
                    <a:p>
                      <a:pPr marL="0" lvl="0" indent="0" algn="ctr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Перемещение участников по аудитории и ППЭ без сопровождения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83150"/>
                  </a:ext>
                </a:extLst>
              </a:tr>
            </a:tbl>
          </a:graphicData>
        </a:graphic>
      </p:graphicFrame>
      <p:pic>
        <p:nvPicPr>
          <p:cNvPr id="8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0"/>
            <a:ext cx="854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6479</TotalTime>
  <Words>1596</Words>
  <Application>Microsoft Office PowerPoint</Application>
  <PresentationFormat>Широкоэкранный</PresentationFormat>
  <Paragraphs>208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  Повестка встречи с учащимися 11-х классов общеобразовательных учреждений города    </vt:lpstr>
      <vt:lpstr>       Об отдельных вопросах проведения  государственной итоговой аттестации  по образовательным программам  среднего общего образования </vt:lpstr>
      <vt:lpstr>Нормативные документы федерального уровня, регламентирующие организацию и проведение государственной итоговой аттестации по образовательным  программам  среднего общего образования (ГИА-11) </vt:lpstr>
      <vt:lpstr> Допуск к ГИА-11 (часть 6, статьи 59 Закона «Об образовании», пункт 8 Порядка)  </vt:lpstr>
      <vt:lpstr>Презентация PowerPoint</vt:lpstr>
      <vt:lpstr>Презентация PowerPoint</vt:lpstr>
      <vt:lpstr>Презентация PowerPoint</vt:lpstr>
      <vt:lpstr> Обеспечение информационной безопасности  и объективности  проведения ГИА-11 в ППЭ </vt:lpstr>
      <vt:lpstr>Типичные нарушения при проведении ГИА-11</vt:lpstr>
      <vt:lpstr> Меры, принимаемые в отношении участников  ГИА-11 в случае нарушения Порядка  </vt:lpstr>
      <vt:lpstr> «Зоны риска» ЕГЭ на начало проведения ГИА-11, определенные Федеральной службой по надзору в сфере образования и науки  Российской Федерации в предыдущие годы </vt:lpstr>
      <vt:lpstr>Меры, принимаемые в отношении участников  ГИА-11 в случае нарушения Порядка</vt:lpstr>
      <vt:lpstr> </vt:lpstr>
      <vt:lpstr> Телефоны «горячей линии»  департамента образования Администрации города Сургута  на период подготовки и проведения ГИА </vt:lpstr>
      <vt:lpstr>       Об отдельных вопросах проведения  государственной итоговой аттестации  по образовательным программам  среднего общего образования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Кулназарова Ирина Генриховна</cp:lastModifiedBy>
  <cp:revision>529</cp:revision>
  <cp:lastPrinted>2023-12-22T11:58:27Z</cp:lastPrinted>
  <dcterms:created xsi:type="dcterms:W3CDTF">2016-11-18T14:12:19Z</dcterms:created>
  <dcterms:modified xsi:type="dcterms:W3CDTF">2024-12-20T04:48:39Z</dcterms:modified>
</cp:coreProperties>
</file>